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Inter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-bold.fntdata"/><Relationship Id="rId12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Italic.fntdata"/><Relationship Id="rId14" Type="http://schemas.openxmlformats.org/officeDocument/2006/relationships/font" Target="fonts/Inter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Transactions &amp; Wallets: Keys, Addresses, and Sending Value</a:t>
            </a:r>
            <a:endParaRPr b="0" i="0" sz="4450" u="none" cap="none" strike="noStrike"/>
          </a:p>
        </p:txBody>
      </p:sp>
      <p:sp>
        <p:nvSpPr>
          <p:cNvPr id="46" name="Google Shape;46;p10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Welcome to our blockchain journey. Today, we'll demystify crypto wallets and transaction processes. Understanding these fundamentals is crucial for secure and efficient blockchain interactions.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793790" y="2539960"/>
            <a:ext cx="784109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is a Crypto Transaction?</a:t>
            </a:r>
            <a:endParaRPr b="0" i="0" sz="4450" u="none" cap="none" strike="noStrike"/>
          </a:p>
        </p:txBody>
      </p:sp>
      <p:sp>
        <p:nvSpPr>
          <p:cNvPr id="53" name="Google Shape;53;p1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Definition</a:t>
            </a:r>
            <a:endParaRPr b="0" i="0" sz="2200" u="none" cap="none" strike="noStrike"/>
          </a:p>
        </p:txBody>
      </p:sp>
      <p:sp>
        <p:nvSpPr>
          <p:cNvPr id="54" name="Google Shape;54;p11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crypto transaction records value transfer on a blockchain. It's an irreversible entry in a public ledger.</a:t>
            </a:r>
            <a:endParaRPr b="0" i="0" sz="1750" u="none" cap="none" strike="noStrike"/>
          </a:p>
        </p:txBody>
      </p:sp>
      <p:sp>
        <p:nvSpPr>
          <p:cNvPr id="55" name="Google Shape;55;p11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How it Works</a:t>
            </a:r>
            <a:endParaRPr b="0" i="0" sz="2200" u="none" cap="none" strike="noStrike"/>
          </a:p>
        </p:txBody>
      </p:sp>
      <p:sp>
        <p:nvSpPr>
          <p:cNvPr id="56" name="Google Shape;56;p11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When you send crypto, you authorize a network update. For example, Alice sends 0.05 ETH to Bob, reducing Alice's balance and increasing Bob's.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/>
          <p:nvPr/>
        </p:nvSpPr>
        <p:spPr>
          <a:xfrm>
            <a:off x="793790" y="3816548"/>
            <a:ext cx="698908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Wallets – Purpose and Role</a:t>
            </a:r>
            <a:endParaRPr b="0" i="0" sz="4450" u="none" cap="none" strike="noStrike"/>
          </a:p>
        </p:txBody>
      </p:sp>
      <p:sp>
        <p:nvSpPr>
          <p:cNvPr id="64" name="Google Shape;64;p12"/>
          <p:cNvSpPr/>
          <p:nvPr/>
        </p:nvSpPr>
        <p:spPr>
          <a:xfrm>
            <a:off x="793790" y="486548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60" y="490799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/>
          <p:nvPr/>
        </p:nvSpPr>
        <p:spPr>
          <a:xfrm>
            <a:off x="1530906" y="49433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Key Storage</a:t>
            </a:r>
            <a:endParaRPr b="0" i="0" sz="2200" u="none" cap="none" strike="noStrike"/>
          </a:p>
        </p:txBody>
      </p:sp>
      <p:sp>
        <p:nvSpPr>
          <p:cNvPr id="67" name="Google Shape;67;p12"/>
          <p:cNvSpPr/>
          <p:nvPr/>
        </p:nvSpPr>
        <p:spPr>
          <a:xfrm>
            <a:off x="1530906" y="5433774"/>
            <a:ext cx="342149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crypto wallet primarily stores your cryptographic keys, not the crypto itself. It's a tool for managing your digital assets.</a:t>
            </a:r>
            <a:endParaRPr b="0" i="0" sz="1750" u="none" cap="none" strike="noStrike"/>
          </a:p>
        </p:txBody>
      </p:sp>
      <p:sp>
        <p:nvSpPr>
          <p:cNvPr id="68" name="Google Shape;68;p12"/>
          <p:cNvSpPr/>
          <p:nvPr/>
        </p:nvSpPr>
        <p:spPr>
          <a:xfrm>
            <a:off x="5235893" y="486548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0963" y="490799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/>
          <p:nvPr/>
        </p:nvSpPr>
        <p:spPr>
          <a:xfrm>
            <a:off x="5973008" y="49433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Signing Transactions</a:t>
            </a:r>
            <a:endParaRPr b="0" i="0" sz="2200" u="none" cap="none" strike="noStrike"/>
          </a:p>
        </p:txBody>
      </p:sp>
      <p:sp>
        <p:nvSpPr>
          <p:cNvPr id="71" name="Google Shape;71;p12"/>
          <p:cNvSpPr/>
          <p:nvPr/>
        </p:nvSpPr>
        <p:spPr>
          <a:xfrm>
            <a:off x="5973008" y="5433774"/>
            <a:ext cx="342149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Wallets use your private key to digitally sign transactions. This proves ownership and authorizes transfers on the blockchain.</a:t>
            </a:r>
            <a:endParaRPr b="0" i="0" sz="1750" u="none" cap="none" strike="noStrike"/>
          </a:p>
        </p:txBody>
      </p:sp>
      <p:sp>
        <p:nvSpPr>
          <p:cNvPr id="72" name="Google Shape;72;p12"/>
          <p:cNvSpPr/>
          <p:nvPr/>
        </p:nvSpPr>
        <p:spPr>
          <a:xfrm>
            <a:off x="9677995" y="486548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63065" y="490799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/>
          <p:nvPr/>
        </p:nvSpPr>
        <p:spPr>
          <a:xfrm>
            <a:off x="10415111" y="4943356"/>
            <a:ext cx="290298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Blockchain Interaction</a:t>
            </a:r>
            <a:endParaRPr b="0" i="0" sz="2200" u="none" cap="none" strike="noStrike"/>
          </a:p>
        </p:txBody>
      </p:sp>
      <p:sp>
        <p:nvSpPr>
          <p:cNvPr id="75" name="Google Shape;75;p12"/>
          <p:cNvSpPr/>
          <p:nvPr/>
        </p:nvSpPr>
        <p:spPr>
          <a:xfrm>
            <a:off x="10415111" y="5433774"/>
            <a:ext cx="342149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Wallets interact directly with the blockchain network. They broadcast your signed transactions for validation and inclusion in blocks.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793790" y="3802499"/>
            <a:ext cx="609933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Public and Private Keys</a:t>
            </a:r>
            <a:endParaRPr b="0" i="0" sz="445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fmla="val 3952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1028224" y="5085874"/>
            <a:ext cx="309122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Asymmetric Encryption</a:t>
            </a:r>
            <a:endParaRPr b="0" i="0" sz="220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Crypto uses asymmetric encryption, creating a pair of unique keys. One encrypts, the other decrypts.</a:t>
            </a:r>
            <a:endParaRPr b="0" i="0" sz="175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fmla="val 3952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Public Key (Address)</a:t>
            </a:r>
            <a:endParaRPr b="0" i="0" sz="2200" u="none" cap="none" strike="noStrike"/>
          </a:p>
        </p:txBody>
      </p:sp>
      <p:sp>
        <p:nvSpPr>
          <p:cNvPr id="88" name="Google Shape;88;p13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is your shareable account address. Anyone can send you crypto using this key.</a:t>
            </a:r>
            <a:endParaRPr b="0" i="0" sz="1750" u="none" cap="none" strike="noStrike"/>
          </a:p>
        </p:txBody>
      </p:sp>
      <p:sp>
        <p:nvSpPr>
          <p:cNvPr id="89" name="Google Shape;89;p13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fmla="val 3952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9874568" y="5085874"/>
            <a:ext cx="30362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Private Key (Password)</a:t>
            </a:r>
            <a:endParaRPr b="0" i="0" sz="2200" u="none" cap="none" strike="noStrike"/>
          </a:p>
        </p:txBody>
      </p:sp>
      <p:sp>
        <p:nvSpPr>
          <p:cNvPr id="91" name="Google Shape;91;p13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is your secret password. Keep it absolutely confidential to control your funds. It's like the key to your mailbox.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793790" y="85867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How Addresses Are Generated</a:t>
            </a:r>
            <a:endParaRPr b="0" i="0" sz="4450" u="none" cap="none" strike="noStrike"/>
          </a:p>
        </p:txBody>
      </p:sp>
      <p:pic>
        <p:nvPicPr>
          <p:cNvPr descr="preencoded.png"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61639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/>
          <p:nvPr/>
        </p:nvSpPr>
        <p:spPr>
          <a:xfrm>
            <a:off x="2268022" y="28432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Private Key</a:t>
            </a:r>
            <a:endParaRPr b="0" i="0" sz="2200" u="none" cap="none" strike="noStrike"/>
          </a:p>
        </p:txBody>
      </p:sp>
      <p:sp>
        <p:nvSpPr>
          <p:cNvPr id="101" name="Google Shape;101;p14"/>
          <p:cNvSpPr/>
          <p:nvPr/>
        </p:nvSpPr>
        <p:spPr>
          <a:xfrm>
            <a:off x="2268022" y="333363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random, secret number.</a:t>
            </a:r>
            <a:endParaRPr b="0" i="0" sz="1750" u="none" cap="none" strike="noStrike"/>
          </a:p>
        </p:txBody>
      </p:sp>
      <p:pic>
        <p:nvPicPr>
          <p:cNvPr descr="preencoded.png" id="102" name="Google Shape;10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97728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2268022" y="42040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Public Key</a:t>
            </a:r>
            <a:endParaRPr b="0" i="0" sz="220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2268022" y="469451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Derived from the private key via cryptographic math.</a:t>
            </a:r>
            <a:endParaRPr b="0" i="0" sz="1750" u="none" cap="none" strike="noStrike"/>
          </a:p>
        </p:txBody>
      </p:sp>
      <p:pic>
        <p:nvPicPr>
          <p:cNvPr descr="preencoded.png" id="105" name="Google Shape;10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338167"/>
            <a:ext cx="1134070" cy="203275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2268022" y="55649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Address</a:t>
            </a:r>
            <a:endParaRPr b="0" i="0" sz="220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2268022" y="6055400"/>
            <a:ext cx="608218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Generated by hashing the public key. For example, Ethereum addresses are derived from the last 20 bytes of the Keccak-256 hash of the public key.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739735" y="918448"/>
            <a:ext cx="6238280" cy="6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Inter"/>
              <a:buNone/>
            </a:pPr>
            <a:r>
              <a:rPr b="1" i="0" lang="en-US" sz="41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Anatomy of a Transaction</a:t>
            </a:r>
            <a:endParaRPr b="0" i="0" sz="4150" u="none" cap="none" strike="noStrike"/>
          </a:p>
        </p:txBody>
      </p:sp>
      <p:sp>
        <p:nvSpPr>
          <p:cNvPr id="115" name="Google Shape;115;p15"/>
          <p:cNvSpPr/>
          <p:nvPr/>
        </p:nvSpPr>
        <p:spPr>
          <a:xfrm>
            <a:off x="977503" y="1895832"/>
            <a:ext cx="22860" cy="5415201"/>
          </a:xfrm>
          <a:prstGeom prst="roundRect">
            <a:avLst>
              <a:gd fmla="val 38833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1192411" y="2122170"/>
            <a:ext cx="634008" cy="22860"/>
          </a:xfrm>
          <a:prstGeom prst="roundRect">
            <a:avLst>
              <a:gd fmla="val 38833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739735" y="1895832"/>
            <a:ext cx="475536" cy="475536"/>
          </a:xfrm>
          <a:prstGeom prst="roundRect">
            <a:avLst>
              <a:gd fmla="val 18668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819031" y="1935480"/>
            <a:ext cx="31694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Inter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45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2034302" y="1968460"/>
            <a:ext cx="2641997" cy="33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Transaction Details</a:t>
            </a:r>
            <a:endParaRPr b="0" i="0" sz="2050" u="none" cap="none" strike="noStrike"/>
          </a:p>
        </p:txBody>
      </p:sp>
      <p:sp>
        <p:nvSpPr>
          <p:cNvPr id="120" name="Google Shape;120;p15"/>
          <p:cNvSpPr/>
          <p:nvPr/>
        </p:nvSpPr>
        <p:spPr>
          <a:xfrm>
            <a:off x="2034302" y="2425422"/>
            <a:ext cx="6369963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Includes sender, receiver, amount, and a unique digital signature.</a:t>
            </a:r>
            <a:endParaRPr b="0" i="0" sz="165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1192411" y="3412569"/>
            <a:ext cx="634008" cy="22860"/>
          </a:xfrm>
          <a:prstGeom prst="roundRect">
            <a:avLst>
              <a:gd fmla="val 38833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739735" y="3186232"/>
            <a:ext cx="475536" cy="475536"/>
          </a:xfrm>
          <a:prstGeom prst="roundRect">
            <a:avLst>
              <a:gd fmla="val 18668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819031" y="3225879"/>
            <a:ext cx="31694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Inter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45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2034302" y="3258860"/>
            <a:ext cx="2641997" cy="33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Gas/Fees</a:t>
            </a:r>
            <a:endParaRPr b="0" i="0" sz="2050" u="none" cap="none" strike="noStrike"/>
          </a:p>
        </p:txBody>
      </p:sp>
      <p:sp>
        <p:nvSpPr>
          <p:cNvPr id="125" name="Google Shape;125;p15"/>
          <p:cNvSpPr/>
          <p:nvPr/>
        </p:nvSpPr>
        <p:spPr>
          <a:xfrm>
            <a:off x="2034302" y="3715822"/>
            <a:ext cx="6369963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small fee paid to network validators for processing your transaction.</a:t>
            </a:r>
            <a:endParaRPr b="0" i="0" sz="1650" u="none" cap="none" strike="noStrike"/>
          </a:p>
        </p:txBody>
      </p:sp>
      <p:sp>
        <p:nvSpPr>
          <p:cNvPr id="126" name="Google Shape;126;p15"/>
          <p:cNvSpPr/>
          <p:nvPr/>
        </p:nvSpPr>
        <p:spPr>
          <a:xfrm>
            <a:off x="1192411" y="5041106"/>
            <a:ext cx="634008" cy="22860"/>
          </a:xfrm>
          <a:prstGeom prst="roundRect">
            <a:avLst>
              <a:gd fmla="val 38833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739735" y="4814768"/>
            <a:ext cx="475536" cy="475536"/>
          </a:xfrm>
          <a:prstGeom prst="roundRect">
            <a:avLst>
              <a:gd fmla="val 18668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819031" y="4854416"/>
            <a:ext cx="31694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Inter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450" u="none" cap="none" strike="noStrike"/>
          </a:p>
        </p:txBody>
      </p:sp>
      <p:sp>
        <p:nvSpPr>
          <p:cNvPr id="129" name="Google Shape;129;p15"/>
          <p:cNvSpPr/>
          <p:nvPr/>
        </p:nvSpPr>
        <p:spPr>
          <a:xfrm>
            <a:off x="2034302" y="4887397"/>
            <a:ext cx="2736652" cy="33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Broadcast &amp; Validation</a:t>
            </a:r>
            <a:endParaRPr b="0" i="0" sz="205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2034302" y="5344358"/>
            <a:ext cx="6369963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transaction is broadcast and validated by network nodes.</a:t>
            </a:r>
            <a:endParaRPr b="0" i="0" sz="1650" u="none" cap="none" strike="noStrike"/>
          </a:p>
        </p:txBody>
      </p:sp>
      <p:sp>
        <p:nvSpPr>
          <p:cNvPr id="131" name="Google Shape;131;p15"/>
          <p:cNvSpPr/>
          <p:nvPr/>
        </p:nvSpPr>
        <p:spPr>
          <a:xfrm>
            <a:off x="1192411" y="6331506"/>
            <a:ext cx="634008" cy="22860"/>
          </a:xfrm>
          <a:prstGeom prst="roundRect">
            <a:avLst>
              <a:gd fmla="val 388338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39735" y="6105168"/>
            <a:ext cx="475536" cy="475536"/>
          </a:xfrm>
          <a:prstGeom prst="roundRect">
            <a:avLst>
              <a:gd fmla="val 18668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819031" y="6144816"/>
            <a:ext cx="31694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50"/>
              <a:buFont typeface="Inter"/>
              <a:buNone/>
            </a:pPr>
            <a:r>
              <a:rPr b="1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450" u="none" cap="none" strike="noStrike"/>
          </a:p>
        </p:txBody>
      </p:sp>
      <p:sp>
        <p:nvSpPr>
          <p:cNvPr id="134" name="Google Shape;134;p15"/>
          <p:cNvSpPr/>
          <p:nvPr/>
        </p:nvSpPr>
        <p:spPr>
          <a:xfrm>
            <a:off x="2034302" y="6177796"/>
            <a:ext cx="2641997" cy="33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Block Confirmation</a:t>
            </a:r>
            <a:endParaRPr b="0" i="0" sz="2050" u="none" cap="none" strike="noStrike"/>
          </a:p>
        </p:txBody>
      </p:sp>
      <p:sp>
        <p:nvSpPr>
          <p:cNvPr id="135" name="Google Shape;135;p15"/>
          <p:cNvSpPr/>
          <p:nvPr/>
        </p:nvSpPr>
        <p:spPr>
          <a:xfrm>
            <a:off x="2034302" y="6634758"/>
            <a:ext cx="6369963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Once confirmed, the transaction is added to a new block, making it immutable.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93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575548" y="452199"/>
            <a:ext cx="4111228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Types of Wallets</a:t>
            </a:r>
            <a:endParaRPr b="0" i="0" sz="320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575548" y="1294805"/>
            <a:ext cx="7992904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4250"/>
              <a:buFont typeface="Inter"/>
              <a:buNone/>
            </a:pPr>
            <a:r>
              <a:rPr b="1" i="0" lang="en-US" sz="4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b="0" i="0" sz="4250" u="none" cap="none" strike="noStrike"/>
          </a:p>
        </p:txBody>
      </p:sp>
      <p:sp>
        <p:nvSpPr>
          <p:cNvPr id="144" name="Google Shape;144;p16"/>
          <p:cNvSpPr/>
          <p:nvPr/>
        </p:nvSpPr>
        <p:spPr>
          <a:xfrm>
            <a:off x="3544133" y="2042755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Hot Wallets</a:t>
            </a:r>
            <a:endParaRPr b="0" i="0" sz="1600" u="none" cap="none" strike="noStrike"/>
          </a:p>
        </p:txBody>
      </p:sp>
      <p:sp>
        <p:nvSpPr>
          <p:cNvPr id="145" name="Google Shape;145;p16"/>
          <p:cNvSpPr/>
          <p:nvPr/>
        </p:nvSpPr>
        <p:spPr>
          <a:xfrm>
            <a:off x="575548" y="2398276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Connected to the internet, like MetaMask. Convenient for frequent transactions, but less secure.</a:t>
            </a:r>
            <a:endParaRPr b="0" i="0" sz="1250" u="none" cap="none" strike="noStrike"/>
          </a:p>
        </p:txBody>
      </p:sp>
      <p:sp>
        <p:nvSpPr>
          <p:cNvPr id="146" name="Google Shape;146;p16"/>
          <p:cNvSpPr/>
          <p:nvPr/>
        </p:nvSpPr>
        <p:spPr>
          <a:xfrm>
            <a:off x="575548" y="3236714"/>
            <a:ext cx="7992904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4250"/>
              <a:buFont typeface="Inter"/>
              <a:buNone/>
            </a:pPr>
            <a:r>
              <a:rPr b="1" i="0" lang="en-US" sz="4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b="0" i="0" sz="4250" u="none" cap="none" strike="noStrike"/>
          </a:p>
        </p:txBody>
      </p:sp>
      <p:sp>
        <p:nvSpPr>
          <p:cNvPr id="147" name="Google Shape;147;p16"/>
          <p:cNvSpPr/>
          <p:nvPr/>
        </p:nvSpPr>
        <p:spPr>
          <a:xfrm>
            <a:off x="3544133" y="3984665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Cold Wallets</a:t>
            </a:r>
            <a:endParaRPr b="0" i="0" sz="1600" u="none" cap="none" strike="noStrike"/>
          </a:p>
        </p:txBody>
      </p:sp>
      <p:sp>
        <p:nvSpPr>
          <p:cNvPr id="148" name="Google Shape;148;p16"/>
          <p:cNvSpPr/>
          <p:nvPr/>
        </p:nvSpPr>
        <p:spPr>
          <a:xfrm>
            <a:off x="575548" y="4340185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Offline storage, like Ledger. Highly secure for long-term holding.</a:t>
            </a:r>
            <a:endParaRPr b="0" i="0" sz="1250" u="none" cap="none" strike="noStrike"/>
          </a:p>
        </p:txBody>
      </p:sp>
      <p:sp>
        <p:nvSpPr>
          <p:cNvPr id="149" name="Google Shape;149;p16"/>
          <p:cNvSpPr/>
          <p:nvPr/>
        </p:nvSpPr>
        <p:spPr>
          <a:xfrm>
            <a:off x="575548" y="5178623"/>
            <a:ext cx="7992904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4250"/>
              <a:buFont typeface="Inter"/>
              <a:buNone/>
            </a:pPr>
            <a:r>
              <a:rPr b="1" i="0" lang="en-US" sz="4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b="0" i="0" sz="4250" u="none" cap="none" strike="noStrike"/>
          </a:p>
        </p:txBody>
      </p:sp>
      <p:sp>
        <p:nvSpPr>
          <p:cNvPr id="150" name="Google Shape;150;p16"/>
          <p:cNvSpPr/>
          <p:nvPr/>
        </p:nvSpPr>
        <p:spPr>
          <a:xfrm>
            <a:off x="3544133" y="5926574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Custodial</a:t>
            </a:r>
            <a:endParaRPr b="0" i="0" sz="1600" u="none" cap="none" strike="noStrike"/>
          </a:p>
        </p:txBody>
      </p:sp>
      <p:sp>
        <p:nvSpPr>
          <p:cNvPr id="151" name="Google Shape;151;p16"/>
          <p:cNvSpPr/>
          <p:nvPr/>
        </p:nvSpPr>
        <p:spPr>
          <a:xfrm>
            <a:off x="575548" y="6282095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Third party holds your keys, like Binance Wallet. Easy to use, but you don't control your private keys.</a:t>
            </a:r>
            <a:endParaRPr b="0" i="0" sz="1250" u="none" cap="none" strike="noStrike"/>
          </a:p>
        </p:txBody>
      </p:sp>
      <p:sp>
        <p:nvSpPr>
          <p:cNvPr id="152" name="Google Shape;152;p16"/>
          <p:cNvSpPr/>
          <p:nvPr/>
        </p:nvSpPr>
        <p:spPr>
          <a:xfrm>
            <a:off x="575548" y="7120533"/>
            <a:ext cx="7992904" cy="542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4250"/>
              <a:buFont typeface="Inter"/>
              <a:buNone/>
            </a:pPr>
            <a:r>
              <a:rPr b="1" i="0" lang="en-US" sz="4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b="0" i="0" sz="4250" u="none" cap="none" strike="noStrike"/>
          </a:p>
        </p:txBody>
      </p:sp>
      <p:sp>
        <p:nvSpPr>
          <p:cNvPr id="153" name="Google Shape;153;p16"/>
          <p:cNvSpPr/>
          <p:nvPr/>
        </p:nvSpPr>
        <p:spPr>
          <a:xfrm>
            <a:off x="3544133" y="7868483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Non-Custodial</a:t>
            </a:r>
            <a:endParaRPr b="0" i="0" sz="1600" u="none" cap="none" strike="noStrike"/>
          </a:p>
        </p:txBody>
      </p:sp>
      <p:sp>
        <p:nvSpPr>
          <p:cNvPr id="154" name="Google Shape;154;p16"/>
          <p:cNvSpPr/>
          <p:nvPr/>
        </p:nvSpPr>
        <p:spPr>
          <a:xfrm>
            <a:off x="575548" y="8224004"/>
            <a:ext cx="79929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You hold your own keys, like MetaMask or Ledger. Full control, but requires more responsibility.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